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76" r:id="rId5"/>
    <p:sldId id="353" r:id="rId6"/>
    <p:sldId id="354" r:id="rId7"/>
    <p:sldId id="355" r:id="rId8"/>
    <p:sldId id="356" r:id="rId9"/>
    <p:sldId id="357" r:id="rId10"/>
    <p:sldId id="360" r:id="rId11"/>
    <p:sldId id="358" r:id="rId12"/>
    <p:sldId id="35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EED4"/>
    <a:srgbClr val="F8ECCF"/>
    <a:srgbClr val="E1EBFE"/>
    <a:srgbClr val="F5F7FB"/>
    <a:srgbClr val="FFFDF7"/>
    <a:srgbClr val="FFFEF8"/>
    <a:srgbClr val="F8F6F5"/>
    <a:srgbClr val="151635"/>
    <a:srgbClr val="03213B"/>
    <a:srgbClr val="0217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5634"/>
  </p:normalViewPr>
  <p:slideViewPr>
    <p:cSldViewPr snapToGrid="0" showGuides="1">
      <p:cViewPr varScale="1">
        <p:scale>
          <a:sx n="106" d="100"/>
          <a:sy n="106" d="100"/>
        </p:scale>
        <p:origin x="846" y="120"/>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7/10/2025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3" y="1145767"/>
            <a:ext cx="5464331" cy="5330714"/>
          </a:xfrm>
        </p:spPr>
        <p:txBody>
          <a:bodyPr/>
          <a:lstStyle/>
          <a:p>
            <a:r>
              <a:rPr lang="en-US" sz="1400" dirty="0">
                <a:latin typeface="Spectral"/>
              </a:rPr>
              <a:t>Let’s say you are building an application that needs to store </a:t>
            </a:r>
            <a:r>
              <a:rPr lang="en-US" sz="1400" b="1" dirty="0">
                <a:latin typeface="Spectral"/>
              </a:rPr>
              <a:t>user information</a:t>
            </a:r>
            <a:r>
              <a:rPr lang="en-US" sz="1400" dirty="0">
                <a:latin typeface="Spectral"/>
              </a:rPr>
              <a:t>.</a:t>
            </a:r>
          </a:p>
          <a:p>
            <a:r>
              <a:rPr lang="en-US" sz="1400" dirty="0">
                <a:latin typeface="Spectral"/>
              </a:rPr>
              <a:t>When your app has a few hundred users, you can keep all the data on one database server. But as your app grows and you get more users, you need to store </a:t>
            </a:r>
            <a:r>
              <a:rPr lang="en-US" sz="1400" b="1" dirty="0">
                <a:latin typeface="Spectral"/>
              </a:rPr>
              <a:t>more data</a:t>
            </a:r>
            <a:r>
              <a:rPr lang="en-US" sz="1400" dirty="0">
                <a:latin typeface="Spectral"/>
              </a:rPr>
              <a:t>. If you don't scale your database to handle the increased load, it can </a:t>
            </a:r>
            <a:r>
              <a:rPr lang="en-US" sz="1400" b="1" dirty="0">
                <a:latin typeface="Spectral"/>
              </a:rPr>
              <a:t>slow down</a:t>
            </a:r>
            <a:r>
              <a:rPr lang="en-US" sz="1400" dirty="0">
                <a:latin typeface="Spectral"/>
              </a:rPr>
              <a:t> your app and cause problems.</a:t>
            </a:r>
            <a:br>
              <a:rPr lang="en-US" sz="1400" dirty="0">
                <a:latin typeface="Spectral"/>
              </a:rPr>
            </a:br>
            <a:endParaRPr lang="en-US" sz="1400" dirty="0">
              <a:latin typeface="Spectral"/>
            </a:endParaRPr>
          </a:p>
          <a:p>
            <a:r>
              <a:rPr lang="en-US" sz="1400" b="1" dirty="0">
                <a:latin typeface="Spectral"/>
              </a:rPr>
              <a:t>Strategies</a:t>
            </a:r>
            <a:r>
              <a:rPr lang="en-US" sz="1400" dirty="0">
                <a:latin typeface="Spectral"/>
              </a:rPr>
              <a:t> to scale databases to ensure your application keeps operating at optimal performance without the database becoming a bottleneck</a:t>
            </a:r>
            <a:br>
              <a:rPr lang="en-US" sz="1400" dirty="0">
                <a:latin typeface="Spectral"/>
              </a:rPr>
            </a:br>
            <a:endParaRPr lang="en-US" sz="1400" dirty="0">
              <a:latin typeface="Spectral"/>
            </a:endParaRPr>
          </a:p>
          <a:p>
            <a:pPr marL="342900" indent="-342900">
              <a:buFont typeface="Wingdings" panose="05000000000000000000" pitchFamily="2" charset="2"/>
              <a:buChar char="q"/>
            </a:pPr>
            <a:r>
              <a:rPr lang="en-IN" sz="1400" dirty="0">
                <a:latin typeface="Spectral"/>
              </a:rPr>
              <a:t>Vertical Scaling</a:t>
            </a:r>
          </a:p>
          <a:p>
            <a:pPr marL="342900" indent="-342900">
              <a:buFont typeface="Wingdings" panose="05000000000000000000" pitchFamily="2" charset="2"/>
              <a:buChar char="q"/>
            </a:pPr>
            <a:r>
              <a:rPr lang="en-IN" sz="1400" dirty="0">
                <a:latin typeface="Spectral"/>
              </a:rPr>
              <a:t>Indexing</a:t>
            </a:r>
          </a:p>
          <a:p>
            <a:pPr marL="342900" indent="-342900">
              <a:buFont typeface="Wingdings" panose="05000000000000000000" pitchFamily="2" charset="2"/>
              <a:buChar char="q"/>
            </a:pPr>
            <a:r>
              <a:rPr lang="en-IN" sz="1400" dirty="0">
                <a:latin typeface="Spectral"/>
              </a:rPr>
              <a:t>Sharding</a:t>
            </a:r>
          </a:p>
          <a:p>
            <a:pPr marL="342900" indent="-342900">
              <a:buFont typeface="Wingdings" panose="05000000000000000000" pitchFamily="2" charset="2"/>
              <a:buChar char="q"/>
            </a:pPr>
            <a:r>
              <a:rPr lang="en-IN" sz="1400" dirty="0">
                <a:latin typeface="Spectral"/>
              </a:rPr>
              <a:t>Vertical Partitioning</a:t>
            </a:r>
          </a:p>
          <a:p>
            <a:pPr marL="342900" indent="-342900">
              <a:buFont typeface="Wingdings" panose="05000000000000000000" pitchFamily="2" charset="2"/>
              <a:buChar char="q"/>
            </a:pPr>
            <a:r>
              <a:rPr lang="en-IN" sz="1400" dirty="0">
                <a:latin typeface="Spectral"/>
              </a:rPr>
              <a:t>Caching</a:t>
            </a:r>
          </a:p>
          <a:p>
            <a:pPr marL="342900" indent="-342900">
              <a:buFont typeface="Wingdings" panose="05000000000000000000" pitchFamily="2" charset="2"/>
              <a:buChar char="q"/>
            </a:pPr>
            <a:r>
              <a:rPr lang="en-IN" sz="1400" dirty="0">
                <a:latin typeface="Spectral"/>
              </a:rPr>
              <a:t>Replication</a:t>
            </a:r>
          </a:p>
          <a:p>
            <a:pPr marL="342900" indent="-342900">
              <a:buFont typeface="Wingdings" panose="05000000000000000000" pitchFamily="2" charset="2"/>
              <a:buChar char="q"/>
            </a:pPr>
            <a:r>
              <a:rPr lang="en-IN" sz="1400" dirty="0">
                <a:latin typeface="Spectral"/>
              </a:rPr>
              <a:t>Materialized Views</a:t>
            </a:r>
          </a:p>
          <a:p>
            <a:pPr marL="342900" indent="-342900">
              <a:buFont typeface="Wingdings" panose="05000000000000000000" pitchFamily="2" charset="2"/>
              <a:buChar char="q"/>
            </a:pPr>
            <a:r>
              <a:rPr lang="en-IN" sz="1400" dirty="0">
                <a:latin typeface="Spectral"/>
              </a:rPr>
              <a:t>Data Denormalization</a:t>
            </a:r>
          </a:p>
          <a:p>
            <a:pPr marL="342900" indent="-342900">
              <a:buFont typeface="Arial" panose="020B0604020202020204" pitchFamily="34" charset="0"/>
              <a:buAutoNum type="arabicPeriod"/>
            </a:pPr>
            <a:endParaRPr lang="en-IN" b="1" dirty="0">
              <a:latin typeface="Spectral"/>
            </a:endParaRPr>
          </a:p>
          <a:p>
            <a:pPr marL="342900" indent="-342900">
              <a:buAutoNum type="arabicPeriod"/>
            </a:pPr>
            <a:endParaRPr lang="en-IN" b="1" dirty="0">
              <a:latin typeface="Spectral"/>
            </a:endParaRPr>
          </a:p>
          <a:p>
            <a:endParaRPr lang="en-US" dirty="0">
              <a:latin typeface="Spectral"/>
            </a:endParaRP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00862"/>
            <a:ext cx="7593279" cy="867859"/>
          </a:xfrm>
        </p:spPr>
        <p:txBody>
          <a:bodyPr/>
          <a:lstStyle/>
          <a:p>
            <a:r>
              <a:rPr lang="en-US" dirty="0"/>
              <a:t>How to Scale a Database ?</a:t>
            </a:r>
          </a:p>
        </p:txBody>
      </p:sp>
      <p:pic>
        <p:nvPicPr>
          <p:cNvPr id="6" name="Picture 5">
            <a:extLst>
              <a:ext uri="{FF2B5EF4-FFF2-40B4-BE49-F238E27FC236}">
                <a16:creationId xmlns:a16="http://schemas.microsoft.com/office/drawing/2014/main" id="{DCCA8860-6FA9-2805-1E09-B80B2EE3BDEE}"/>
              </a:ext>
            </a:extLst>
          </p:cNvPr>
          <p:cNvPicPr>
            <a:picLocks noChangeAspect="1"/>
          </p:cNvPicPr>
          <p:nvPr/>
        </p:nvPicPr>
        <p:blipFill>
          <a:blip r:embed="rId2"/>
          <a:srcRect l="2488" r="4568"/>
          <a:stretch>
            <a:fillRect/>
          </a:stretch>
        </p:blipFill>
        <p:spPr>
          <a:xfrm>
            <a:off x="6026852" y="1480745"/>
            <a:ext cx="6165156" cy="4422113"/>
          </a:xfrm>
          <a:prstGeom prst="rect">
            <a:avLst/>
          </a:prstGeom>
        </p:spPr>
      </p:pic>
      <p:cxnSp>
        <p:nvCxnSpPr>
          <p:cNvPr id="2" name="Straight Connector 1">
            <a:extLst>
              <a:ext uri="{FF2B5EF4-FFF2-40B4-BE49-F238E27FC236}">
                <a16:creationId xmlns:a16="http://schemas.microsoft.com/office/drawing/2014/main" id="{7A67CB36-61B2-506A-2757-DF0461FE2AEB}"/>
              </a:ext>
            </a:extLst>
          </p:cNvPr>
          <p:cNvCxnSpPr>
            <a:cxnSpLocks/>
          </p:cNvCxnSpPr>
          <p:nvPr/>
        </p:nvCxnSpPr>
        <p:spPr>
          <a:xfrm>
            <a:off x="6118819" y="1628014"/>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957182-C8D2-E74E-FE6D-A33F086A867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5B3BAEC-8EFA-C641-4DE2-DF4ABBF8A16A}"/>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6" name="Freeform: Shape 5">
            <a:extLst>
              <a:ext uri="{FF2B5EF4-FFF2-40B4-BE49-F238E27FC236}">
                <a16:creationId xmlns:a16="http://schemas.microsoft.com/office/drawing/2014/main" id="{712A732C-79C7-2E9D-BA15-44792E9D25E5}"/>
              </a:ext>
              <a:ext uri="{C183D7F6-B498-43B3-948B-1728B52AA6E4}">
                <adec:decorative xmlns:adec="http://schemas.microsoft.com/office/drawing/2017/decorative" val="1"/>
              </a:ext>
            </a:extLst>
          </p:cNvPr>
          <p:cNvSpPr/>
          <p:nvPr/>
        </p:nvSpPr>
        <p:spPr>
          <a:xfrm>
            <a:off x="11652761" y="44262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3941A4BE-F555-F6D7-78B5-DEDF66A0A7BF}"/>
              </a:ext>
            </a:extLst>
          </p:cNvPr>
          <p:cNvSpPr>
            <a:spLocks noGrp="1"/>
          </p:cNvSpPr>
          <p:nvPr>
            <p:ph type="title"/>
          </p:nvPr>
        </p:nvSpPr>
        <p:spPr>
          <a:xfrm>
            <a:off x="536732" y="335695"/>
            <a:ext cx="11116029" cy="453887"/>
          </a:xfrm>
        </p:spPr>
        <p:txBody>
          <a:bodyPr/>
          <a:lstStyle/>
          <a:p>
            <a:r>
              <a:rPr lang="en-IN" dirty="0"/>
              <a:t>1. Vertical Scaling</a:t>
            </a:r>
          </a:p>
        </p:txBody>
      </p:sp>
      <p:cxnSp>
        <p:nvCxnSpPr>
          <p:cNvPr id="2" name="Straight Connector 1">
            <a:extLst>
              <a:ext uri="{FF2B5EF4-FFF2-40B4-BE49-F238E27FC236}">
                <a16:creationId xmlns:a16="http://schemas.microsoft.com/office/drawing/2014/main" id="{C6D04D90-E451-1DCC-3C52-2865D7519617}"/>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CA8333C9-C10D-211C-9402-B3A81826AF09}"/>
              </a:ext>
            </a:extLst>
          </p:cNvPr>
          <p:cNvSpPr>
            <a:spLocks noGrp="1"/>
          </p:cNvSpPr>
          <p:nvPr>
            <p:ph type="body" sz="quarter" idx="28"/>
          </p:nvPr>
        </p:nvSpPr>
        <p:spPr>
          <a:xfrm>
            <a:off x="536732" y="1783115"/>
            <a:ext cx="5872565" cy="4111992"/>
          </a:xfrm>
        </p:spPr>
        <p:txBody>
          <a:bodyPr/>
          <a:lstStyle/>
          <a:p>
            <a:pPr lvl="0" eaLnBrk="0" fontAlgn="base" hangingPunct="0">
              <a:spcBef>
                <a:spcPct val="0"/>
              </a:spcBef>
              <a:spcAft>
                <a:spcPct val="0"/>
              </a:spcAft>
            </a:pPr>
            <a:r>
              <a:rPr lang="en-US" altLang="en-US" sz="1600" dirty="0">
                <a:solidFill>
                  <a:srgbClr val="363737"/>
                </a:solidFill>
                <a:latin typeface="Spectral"/>
              </a:rPr>
              <a:t>Vertical scaling involves adding more resources (CPU, RAM, storage) to a single database server.</a:t>
            </a:r>
          </a:p>
          <a:p>
            <a:pPr lvl="0" eaLnBrk="0" fontAlgn="base" hangingPunct="0">
              <a:spcBef>
                <a:spcPct val="0"/>
              </a:spcBef>
              <a:spcAft>
                <a:spcPct val="0"/>
              </a:spcAft>
            </a:pPr>
            <a:endParaRPr lang="en-US" altLang="en-US" sz="1600" dirty="0">
              <a:solidFill>
                <a:schemeClr val="tx1"/>
              </a:solidFill>
              <a:latin typeface="Spectral"/>
            </a:endParaRPr>
          </a:p>
          <a:p>
            <a:pPr lvl="0" eaLnBrk="0" fontAlgn="base" hangingPunct="0">
              <a:spcBef>
                <a:spcPct val="0"/>
              </a:spcBef>
              <a:spcAft>
                <a:spcPct val="0"/>
              </a:spcAft>
            </a:pPr>
            <a:r>
              <a:rPr lang="en-US" altLang="en-US" sz="1600" dirty="0">
                <a:solidFill>
                  <a:srgbClr val="363737"/>
                </a:solidFill>
                <a:latin typeface="Spectral"/>
              </a:rPr>
              <a:t>It's a quick and easy solution when you have a </a:t>
            </a:r>
            <a:r>
              <a:rPr lang="en-US" altLang="en-US" sz="1600" b="1" dirty="0">
                <a:solidFill>
                  <a:srgbClr val="363737"/>
                </a:solidFill>
                <a:latin typeface="Spectral"/>
              </a:rPr>
              <a:t>smaller database</a:t>
            </a:r>
            <a:r>
              <a:rPr lang="en-US" altLang="en-US" sz="1600" dirty="0">
                <a:solidFill>
                  <a:srgbClr val="363737"/>
                </a:solidFill>
                <a:latin typeface="Spectral"/>
              </a:rPr>
              <a:t>, but it has limitations.</a:t>
            </a:r>
          </a:p>
          <a:p>
            <a:pPr lvl="0" eaLnBrk="0" fontAlgn="base" hangingPunct="0">
              <a:spcBef>
                <a:spcPct val="0"/>
              </a:spcBef>
              <a:spcAft>
                <a:spcPct val="0"/>
              </a:spcAft>
            </a:pPr>
            <a:endParaRPr lang="en-US" altLang="en-US" sz="1600" dirty="0">
              <a:solidFill>
                <a:schemeClr val="tx1"/>
              </a:solidFill>
              <a:latin typeface="Spectral"/>
            </a:endParaRPr>
          </a:p>
          <a:p>
            <a:pPr lvl="0" eaLnBrk="0" fontAlgn="base" hangingPunct="0">
              <a:spcBef>
                <a:spcPct val="0"/>
              </a:spcBef>
              <a:spcAft>
                <a:spcPct val="0"/>
              </a:spcAft>
            </a:pPr>
            <a:r>
              <a:rPr lang="en-US" altLang="en-US" sz="1600" dirty="0">
                <a:solidFill>
                  <a:srgbClr val="363737"/>
                </a:solidFill>
                <a:latin typeface="Spectral"/>
              </a:rPr>
              <a:t>It can become </a:t>
            </a:r>
            <a:r>
              <a:rPr lang="en-US" altLang="en-US" sz="1600" b="1" dirty="0">
                <a:solidFill>
                  <a:srgbClr val="363737"/>
                </a:solidFill>
                <a:latin typeface="Spectral"/>
              </a:rPr>
              <a:t>expensive</a:t>
            </a:r>
            <a:r>
              <a:rPr lang="en-US" altLang="en-US" sz="1600" dirty="0">
                <a:solidFill>
                  <a:srgbClr val="363737"/>
                </a:solidFill>
                <a:latin typeface="Spectral"/>
              </a:rPr>
              <a:t>, and there's a limit on how much you can scale up.</a:t>
            </a:r>
          </a:p>
          <a:p>
            <a:pPr lvl="0" eaLnBrk="0" fontAlgn="base" hangingPunct="0">
              <a:spcBef>
                <a:spcPct val="0"/>
              </a:spcBef>
              <a:spcAft>
                <a:spcPct val="0"/>
              </a:spcAft>
            </a:pPr>
            <a:endParaRPr lang="en-US" altLang="en-US" sz="1600" dirty="0">
              <a:solidFill>
                <a:schemeClr val="tx1"/>
              </a:solidFill>
              <a:latin typeface="Spectral"/>
            </a:endParaRPr>
          </a:p>
          <a:p>
            <a:pPr lvl="0" eaLnBrk="0" fontAlgn="base" hangingPunct="0">
              <a:spcBef>
                <a:spcPct val="0"/>
              </a:spcBef>
              <a:spcAft>
                <a:spcPct val="0"/>
              </a:spcAft>
            </a:pPr>
            <a:r>
              <a:rPr lang="en-US" altLang="en-US" sz="1600" dirty="0">
                <a:solidFill>
                  <a:srgbClr val="363737"/>
                </a:solidFill>
                <a:latin typeface="Spectral"/>
              </a:rPr>
              <a:t>Additionally, vertical scaling introduces a </a:t>
            </a:r>
            <a:r>
              <a:rPr lang="en-US" altLang="en-US" sz="1600" b="1" dirty="0">
                <a:solidFill>
                  <a:srgbClr val="363737"/>
                </a:solidFill>
                <a:latin typeface="Spectral"/>
              </a:rPr>
              <a:t>single point of failure</a:t>
            </a:r>
            <a:r>
              <a:rPr lang="en-US" altLang="en-US" sz="1600" dirty="0">
                <a:solidFill>
                  <a:srgbClr val="363737"/>
                </a:solidFill>
                <a:latin typeface="Spectral"/>
              </a:rPr>
              <a:t>, as all your eggs are in one basket.</a:t>
            </a:r>
          </a:p>
          <a:p>
            <a:pPr lvl="0" eaLnBrk="0" fontAlgn="base" hangingPunct="0">
              <a:spcBef>
                <a:spcPct val="0"/>
              </a:spcBef>
              <a:spcAft>
                <a:spcPct val="0"/>
              </a:spcAft>
            </a:pPr>
            <a:endParaRPr lang="en-US" altLang="en-US" sz="16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600" b="1" dirty="0">
                <a:solidFill>
                  <a:srgbClr val="363737"/>
                </a:solidFill>
                <a:latin typeface="Spectral"/>
              </a:rPr>
              <a:t>Example:</a:t>
            </a:r>
            <a:r>
              <a:rPr lang="en-US" altLang="en-US" sz="1600" dirty="0">
                <a:solidFill>
                  <a:srgbClr val="363737"/>
                </a:solidFill>
                <a:latin typeface="Spectral"/>
              </a:rPr>
              <a:t> A small e-commerce website experiences increased traffic during a holiday sale. They vertically scale their database server by adding more RAM to handle the extra load.</a:t>
            </a:r>
            <a:endParaRPr lang="en-US" altLang="en-US" sz="1600" dirty="0">
              <a:solidFill>
                <a:schemeClr val="tx1"/>
              </a:solidFill>
              <a:latin typeface="Spectral"/>
            </a:endParaRPr>
          </a:p>
        </p:txBody>
      </p:sp>
      <p:pic>
        <p:nvPicPr>
          <p:cNvPr id="8" name="Picture 7">
            <a:extLst>
              <a:ext uri="{FF2B5EF4-FFF2-40B4-BE49-F238E27FC236}">
                <a16:creationId xmlns:a16="http://schemas.microsoft.com/office/drawing/2014/main" id="{680BD529-7747-5E90-9875-07EC8F8D92E7}"/>
              </a:ext>
            </a:extLst>
          </p:cNvPr>
          <p:cNvPicPr>
            <a:picLocks noChangeAspect="1"/>
          </p:cNvPicPr>
          <p:nvPr/>
        </p:nvPicPr>
        <p:blipFill>
          <a:blip r:embed="rId2"/>
          <a:stretch>
            <a:fillRect/>
          </a:stretch>
        </p:blipFill>
        <p:spPr>
          <a:xfrm>
            <a:off x="7080761" y="0"/>
            <a:ext cx="4572000" cy="6858000"/>
          </a:xfrm>
          <a:prstGeom prst="rect">
            <a:avLst/>
          </a:prstGeom>
        </p:spPr>
      </p:pic>
    </p:spTree>
    <p:extLst>
      <p:ext uri="{BB962C8B-B14F-4D97-AF65-F5344CB8AC3E}">
        <p14:creationId xmlns:p14="http://schemas.microsoft.com/office/powerpoint/2010/main" val="2658761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A6BB2D-33E4-21F9-4C38-FF848268F53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03B2D58-DCBA-13D5-1B3F-045179AEBBFC}"/>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4" name="Title 4">
            <a:extLst>
              <a:ext uri="{FF2B5EF4-FFF2-40B4-BE49-F238E27FC236}">
                <a16:creationId xmlns:a16="http://schemas.microsoft.com/office/drawing/2014/main" id="{24EFEDCE-AD78-0B9D-A237-D39C2E869530}"/>
              </a:ext>
            </a:extLst>
          </p:cNvPr>
          <p:cNvSpPr>
            <a:spLocks noGrp="1"/>
          </p:cNvSpPr>
          <p:nvPr>
            <p:ph type="title"/>
          </p:nvPr>
        </p:nvSpPr>
        <p:spPr>
          <a:xfrm>
            <a:off x="536732" y="335695"/>
            <a:ext cx="11116029" cy="453887"/>
          </a:xfrm>
        </p:spPr>
        <p:txBody>
          <a:bodyPr/>
          <a:lstStyle/>
          <a:p>
            <a:r>
              <a:rPr lang="en-IN" dirty="0"/>
              <a:t>2. Indexing</a:t>
            </a:r>
          </a:p>
        </p:txBody>
      </p:sp>
      <p:cxnSp>
        <p:nvCxnSpPr>
          <p:cNvPr id="2" name="Straight Connector 1">
            <a:extLst>
              <a:ext uri="{FF2B5EF4-FFF2-40B4-BE49-F238E27FC236}">
                <a16:creationId xmlns:a16="http://schemas.microsoft.com/office/drawing/2014/main" id="{886A9B0A-E1B2-E0BA-B0C6-6F0E14919C76}"/>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019A8D0-68F3-1285-6D73-9D4369BCF1D7}"/>
              </a:ext>
            </a:extLst>
          </p:cNvPr>
          <p:cNvSpPr>
            <a:spLocks noGrp="1"/>
          </p:cNvSpPr>
          <p:nvPr>
            <p:ph type="body" sz="quarter" idx="28"/>
          </p:nvPr>
        </p:nvSpPr>
        <p:spPr>
          <a:xfrm>
            <a:off x="536732" y="2089633"/>
            <a:ext cx="5872565" cy="2971256"/>
          </a:xfrm>
        </p:spPr>
        <p:txBody>
          <a:bodyPr/>
          <a:lstStyle/>
          <a:p>
            <a:r>
              <a:rPr lang="en-US" sz="1600" dirty="0">
                <a:latin typeface="Spectral"/>
              </a:rPr>
              <a:t>Indexes at the back of a book help you quickly find specific information without having to go through every page.</a:t>
            </a:r>
          </a:p>
          <a:p>
            <a:endParaRPr lang="en-US" sz="1600" dirty="0">
              <a:latin typeface="Spectral"/>
            </a:endParaRPr>
          </a:p>
          <a:p>
            <a:r>
              <a:rPr lang="en-US" sz="1600" dirty="0">
                <a:latin typeface="Spectral"/>
              </a:rPr>
              <a:t>In the same way, </a:t>
            </a:r>
            <a:r>
              <a:rPr lang="en-US" sz="1600" b="1" dirty="0">
                <a:latin typeface="Spectral"/>
              </a:rPr>
              <a:t>database indexes</a:t>
            </a:r>
            <a:r>
              <a:rPr lang="en-US" sz="1600" dirty="0">
                <a:latin typeface="Spectral"/>
              </a:rPr>
              <a:t> help find data much faster without scanning every single row in a table.</a:t>
            </a:r>
          </a:p>
          <a:p>
            <a:endParaRPr lang="en-US" sz="1600" dirty="0">
              <a:latin typeface="Spectral"/>
            </a:endParaRPr>
          </a:p>
          <a:p>
            <a:r>
              <a:rPr lang="en-US" sz="1600" dirty="0">
                <a:latin typeface="Spectral"/>
              </a:rPr>
              <a:t>Indexes are usually created on </a:t>
            </a:r>
            <a:r>
              <a:rPr lang="en-US" sz="1600" b="1" dirty="0">
                <a:latin typeface="Spectral"/>
              </a:rPr>
              <a:t>most frequently queried columns</a:t>
            </a:r>
            <a:r>
              <a:rPr lang="en-US" sz="1600" dirty="0">
                <a:latin typeface="Spectral"/>
              </a:rPr>
              <a:t> to make read requests faster, but over-indexing can slow down the write performance due to overhead.</a:t>
            </a:r>
          </a:p>
        </p:txBody>
      </p:sp>
      <p:pic>
        <p:nvPicPr>
          <p:cNvPr id="6" name="Picture 5">
            <a:extLst>
              <a:ext uri="{FF2B5EF4-FFF2-40B4-BE49-F238E27FC236}">
                <a16:creationId xmlns:a16="http://schemas.microsoft.com/office/drawing/2014/main" id="{62078386-44BB-E09C-F2E3-FC0600BA9E79}"/>
              </a:ext>
            </a:extLst>
          </p:cNvPr>
          <p:cNvPicPr>
            <a:picLocks noChangeAspect="1"/>
          </p:cNvPicPr>
          <p:nvPr/>
        </p:nvPicPr>
        <p:blipFill>
          <a:blip r:embed="rId2"/>
          <a:stretch>
            <a:fillRect/>
          </a:stretch>
        </p:blipFill>
        <p:spPr>
          <a:xfrm>
            <a:off x="7080761" y="335695"/>
            <a:ext cx="4572000" cy="6858000"/>
          </a:xfrm>
          <a:prstGeom prst="rect">
            <a:avLst/>
          </a:prstGeom>
        </p:spPr>
      </p:pic>
    </p:spTree>
    <p:extLst>
      <p:ext uri="{BB962C8B-B14F-4D97-AF65-F5344CB8AC3E}">
        <p14:creationId xmlns:p14="http://schemas.microsoft.com/office/powerpoint/2010/main" val="918334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A378DC-D3E2-3DEE-5F71-DC62D28D57C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709205F-CE8E-9571-E633-88791DF0DF2D}"/>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4" name="Title 4">
            <a:extLst>
              <a:ext uri="{FF2B5EF4-FFF2-40B4-BE49-F238E27FC236}">
                <a16:creationId xmlns:a16="http://schemas.microsoft.com/office/drawing/2014/main" id="{CC07969B-A831-8170-C6AB-70D408F2FFB5}"/>
              </a:ext>
            </a:extLst>
          </p:cNvPr>
          <p:cNvSpPr>
            <a:spLocks noGrp="1"/>
          </p:cNvSpPr>
          <p:nvPr>
            <p:ph type="title"/>
          </p:nvPr>
        </p:nvSpPr>
        <p:spPr>
          <a:xfrm>
            <a:off x="536732" y="335695"/>
            <a:ext cx="11116029" cy="453887"/>
          </a:xfrm>
        </p:spPr>
        <p:txBody>
          <a:bodyPr/>
          <a:lstStyle/>
          <a:p>
            <a:r>
              <a:rPr lang="en-IN" dirty="0"/>
              <a:t>3. Sharding</a:t>
            </a:r>
          </a:p>
        </p:txBody>
      </p:sp>
      <p:cxnSp>
        <p:nvCxnSpPr>
          <p:cNvPr id="2" name="Straight Connector 1">
            <a:extLst>
              <a:ext uri="{FF2B5EF4-FFF2-40B4-BE49-F238E27FC236}">
                <a16:creationId xmlns:a16="http://schemas.microsoft.com/office/drawing/2014/main" id="{4B5E09C0-9853-F96B-C30E-6A7B749486ED}"/>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4405810C-B8D4-C733-EF8A-7B08D9498827}"/>
              </a:ext>
            </a:extLst>
          </p:cNvPr>
          <p:cNvSpPr>
            <a:spLocks noGrp="1"/>
          </p:cNvSpPr>
          <p:nvPr>
            <p:ph type="body" sz="quarter" idx="28"/>
          </p:nvPr>
        </p:nvSpPr>
        <p:spPr>
          <a:xfrm>
            <a:off x="536732" y="1736546"/>
            <a:ext cx="5194112" cy="4093885"/>
          </a:xfrm>
        </p:spPr>
        <p:txBody>
          <a:bodyPr/>
          <a:lstStyle/>
          <a:p>
            <a:r>
              <a:rPr lang="en-US" sz="1600" dirty="0">
                <a:latin typeface="Spectral"/>
              </a:rPr>
              <a:t>A single machine can only hold so much data.</a:t>
            </a:r>
          </a:p>
          <a:p>
            <a:endParaRPr lang="en-US" sz="1600" dirty="0">
              <a:latin typeface="Spectral"/>
            </a:endParaRPr>
          </a:p>
          <a:p>
            <a:r>
              <a:rPr lang="en-US" sz="1600" dirty="0">
                <a:latin typeface="Spectral"/>
              </a:rPr>
              <a:t>It will run out of space and slow down as more people start using your application.</a:t>
            </a:r>
          </a:p>
          <a:p>
            <a:endParaRPr lang="en-US" sz="1600" dirty="0">
              <a:latin typeface="Spectral"/>
            </a:endParaRPr>
          </a:p>
          <a:p>
            <a:r>
              <a:rPr lang="en-US" sz="1600" dirty="0">
                <a:latin typeface="Spectral"/>
              </a:rPr>
              <a:t>To avoid this, you can split the data into </a:t>
            </a:r>
            <a:r>
              <a:rPr lang="en-US" sz="1600" b="1" dirty="0">
                <a:latin typeface="Spectral"/>
              </a:rPr>
              <a:t>smaller pieces (shards)</a:t>
            </a:r>
            <a:r>
              <a:rPr lang="en-US" sz="1600" dirty="0">
                <a:latin typeface="Spectral"/>
              </a:rPr>
              <a:t> and store them on different servers.</a:t>
            </a:r>
          </a:p>
          <a:p>
            <a:endParaRPr lang="en-US" sz="1600" dirty="0">
              <a:latin typeface="Spectral"/>
            </a:endParaRPr>
          </a:p>
          <a:p>
            <a:r>
              <a:rPr lang="en-US" sz="1600" dirty="0">
                <a:latin typeface="Spectral"/>
              </a:rPr>
              <a:t>This process is called </a:t>
            </a:r>
            <a:r>
              <a:rPr lang="en-US" sz="1600" b="1" dirty="0">
                <a:latin typeface="Spectral"/>
              </a:rPr>
              <a:t>Database Sharding.</a:t>
            </a:r>
            <a:endParaRPr lang="en-US" sz="1600" dirty="0">
              <a:latin typeface="Spectral"/>
            </a:endParaRPr>
          </a:p>
          <a:p>
            <a:br>
              <a:rPr lang="en-US" sz="1600" dirty="0">
                <a:latin typeface="Spectral"/>
              </a:rPr>
            </a:br>
            <a:r>
              <a:rPr lang="en-US" sz="1600" dirty="0">
                <a:latin typeface="Spectral"/>
              </a:rPr>
              <a:t>Distributing data in this way makes it easier to scale and handle more users.</a:t>
            </a:r>
          </a:p>
        </p:txBody>
      </p:sp>
      <p:pic>
        <p:nvPicPr>
          <p:cNvPr id="6" name="Picture 5">
            <a:extLst>
              <a:ext uri="{FF2B5EF4-FFF2-40B4-BE49-F238E27FC236}">
                <a16:creationId xmlns:a16="http://schemas.microsoft.com/office/drawing/2014/main" id="{8C9AD0CD-2113-40B2-347A-90AA4DCDD020}"/>
              </a:ext>
            </a:extLst>
          </p:cNvPr>
          <p:cNvPicPr>
            <a:picLocks noChangeAspect="1"/>
          </p:cNvPicPr>
          <p:nvPr/>
        </p:nvPicPr>
        <p:blipFill>
          <a:blip r:embed="rId2"/>
          <a:srcRect b="8383"/>
          <a:stretch>
            <a:fillRect/>
          </a:stretch>
        </p:blipFill>
        <p:spPr>
          <a:xfrm>
            <a:off x="7387997" y="488887"/>
            <a:ext cx="4572000" cy="6283105"/>
          </a:xfrm>
          <a:prstGeom prst="rect">
            <a:avLst/>
          </a:prstGeom>
        </p:spPr>
      </p:pic>
    </p:spTree>
    <p:extLst>
      <p:ext uri="{BB962C8B-B14F-4D97-AF65-F5344CB8AC3E}">
        <p14:creationId xmlns:p14="http://schemas.microsoft.com/office/powerpoint/2010/main" val="1195402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B8D60D-BD6E-7977-F1E6-FC02CC24886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9C9F147-43AD-8399-D693-938A58B0C5F0}"/>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6" name="Freeform: Shape 5">
            <a:extLst>
              <a:ext uri="{FF2B5EF4-FFF2-40B4-BE49-F238E27FC236}">
                <a16:creationId xmlns:a16="http://schemas.microsoft.com/office/drawing/2014/main" id="{6B1AD070-B334-1E52-9A11-DE673CE0EE68}"/>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810F3656-79BE-CB36-8555-9F9CD488DA1D}"/>
              </a:ext>
            </a:extLst>
          </p:cNvPr>
          <p:cNvSpPr>
            <a:spLocks noGrp="1"/>
          </p:cNvSpPr>
          <p:nvPr>
            <p:ph type="title"/>
          </p:nvPr>
        </p:nvSpPr>
        <p:spPr>
          <a:xfrm>
            <a:off x="536732" y="335695"/>
            <a:ext cx="11116029" cy="453887"/>
          </a:xfrm>
        </p:spPr>
        <p:txBody>
          <a:bodyPr/>
          <a:lstStyle/>
          <a:p>
            <a:r>
              <a:rPr lang="en-IN" dirty="0"/>
              <a:t>4. Vertical Partitioning</a:t>
            </a:r>
          </a:p>
        </p:txBody>
      </p:sp>
      <p:cxnSp>
        <p:nvCxnSpPr>
          <p:cNvPr id="2" name="Straight Connector 1">
            <a:extLst>
              <a:ext uri="{FF2B5EF4-FFF2-40B4-BE49-F238E27FC236}">
                <a16:creationId xmlns:a16="http://schemas.microsoft.com/office/drawing/2014/main" id="{686ECBF6-27F8-4354-FD1D-9FC217F187B9}"/>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B250B2AB-1B35-4C8B-8FB8-23280694F41D}"/>
              </a:ext>
            </a:extLst>
          </p:cNvPr>
          <p:cNvSpPr>
            <a:spLocks noGrp="1"/>
          </p:cNvSpPr>
          <p:nvPr>
            <p:ph type="body" sz="quarter" idx="28"/>
          </p:nvPr>
        </p:nvSpPr>
        <p:spPr>
          <a:xfrm>
            <a:off x="536732" y="1390307"/>
            <a:ext cx="5580001" cy="4465078"/>
          </a:xfrm>
        </p:spPr>
        <p:txBody>
          <a:bodyPr/>
          <a:lstStyle/>
          <a:p>
            <a:pPr lvl="0" eaLnBrk="0" fontAlgn="base" hangingPunct="0">
              <a:spcBef>
                <a:spcPct val="0"/>
              </a:spcBef>
              <a:spcAft>
                <a:spcPct val="0"/>
              </a:spcAft>
            </a:pPr>
            <a:r>
              <a:rPr lang="en-US" altLang="en-US" sz="1600" dirty="0">
                <a:solidFill>
                  <a:srgbClr val="363737"/>
                </a:solidFill>
                <a:latin typeface="Spectral"/>
              </a:rPr>
              <a:t>In situations where some columns are accessed more often than others, it’s a good idea to split the database table into smaller tables, each containing a subset of the columns from the original table.</a:t>
            </a:r>
          </a:p>
          <a:p>
            <a:pPr lvl="0" eaLnBrk="0" fontAlgn="base" hangingPunct="0">
              <a:spcBef>
                <a:spcPct val="0"/>
              </a:spcBef>
              <a:spcAft>
                <a:spcPct val="0"/>
              </a:spcAft>
            </a:pPr>
            <a:endParaRPr lang="en-US" altLang="en-US" sz="1600" dirty="0">
              <a:solidFill>
                <a:schemeClr val="tx1"/>
              </a:solidFill>
              <a:latin typeface="Spectral"/>
            </a:endParaRPr>
          </a:p>
          <a:p>
            <a:pPr lvl="0" eaLnBrk="0" fontAlgn="base" hangingPunct="0">
              <a:spcBef>
                <a:spcPct val="0"/>
              </a:spcBef>
              <a:spcAft>
                <a:spcPct val="0"/>
              </a:spcAft>
            </a:pPr>
            <a:r>
              <a:rPr lang="en-US" altLang="en-US" sz="1600" dirty="0">
                <a:solidFill>
                  <a:srgbClr val="363737"/>
                </a:solidFill>
                <a:latin typeface="Spectral"/>
              </a:rPr>
              <a:t>This helps reduce the amount of data read during queries and can improve performance for specific access patterns.</a:t>
            </a:r>
            <a:endParaRPr lang="en-US" altLang="en-US" sz="1600" dirty="0">
              <a:solidFill>
                <a:schemeClr val="tx1"/>
              </a:solidFill>
              <a:latin typeface="Spectral"/>
            </a:endParaRPr>
          </a:p>
          <a:p>
            <a:pPr lvl="0" eaLnBrk="0" fontAlgn="base" hangingPunct="0">
              <a:spcBef>
                <a:spcPct val="0"/>
              </a:spcBef>
              <a:spcAft>
                <a:spcPct val="0"/>
              </a:spcAft>
            </a:pPr>
            <a:endParaRPr lang="en-US" altLang="en-US" sz="1600" b="1" dirty="0">
              <a:solidFill>
                <a:srgbClr val="363737"/>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600" b="1" dirty="0">
                <a:solidFill>
                  <a:srgbClr val="363737"/>
                </a:solidFill>
                <a:latin typeface="Spectral"/>
              </a:rPr>
              <a:t>Example:</a:t>
            </a:r>
            <a:r>
              <a:rPr lang="en-US" altLang="en-US" sz="1600" dirty="0">
                <a:solidFill>
                  <a:srgbClr val="363737"/>
                </a:solidFill>
                <a:latin typeface="Spectral"/>
              </a:rPr>
              <a:t> An e-commerce application might split their product table into:</a:t>
            </a:r>
          </a:p>
          <a:p>
            <a:pPr marL="285750" lvl="0" indent="-285750" eaLnBrk="0" fontAlgn="base" hangingPunct="0">
              <a:spcBef>
                <a:spcPct val="0"/>
              </a:spcBef>
              <a:spcAft>
                <a:spcPct val="0"/>
              </a:spcAft>
              <a:buFont typeface="Wingdings" panose="05000000000000000000" pitchFamily="2" charset="2"/>
              <a:buChar char="§"/>
            </a:pPr>
            <a:endParaRPr lang="en-US" altLang="en-US" sz="1600" dirty="0">
              <a:solidFill>
                <a:schemeClr val="tx1"/>
              </a:solidFill>
              <a:latin typeface="Spectral"/>
            </a:endParaRPr>
          </a:p>
          <a:p>
            <a:pPr marL="971550" lvl="1" indent="-285750" eaLnBrk="0" fontAlgn="base" hangingPunct="0">
              <a:spcBef>
                <a:spcPct val="0"/>
              </a:spcBef>
              <a:spcAft>
                <a:spcPct val="0"/>
              </a:spcAft>
            </a:pPr>
            <a:r>
              <a:rPr lang="en-US" altLang="en-US" sz="1600" dirty="0">
                <a:solidFill>
                  <a:srgbClr val="363737"/>
                </a:solidFill>
                <a:latin typeface="Spectral"/>
              </a:rPr>
              <a:t>A "</a:t>
            </a:r>
            <a:r>
              <a:rPr lang="en-US" altLang="en-US" sz="1600" dirty="0" err="1">
                <a:solidFill>
                  <a:srgbClr val="363737"/>
                </a:solidFill>
                <a:latin typeface="Spectral"/>
              </a:rPr>
              <a:t>core_product</a:t>
            </a:r>
            <a:r>
              <a:rPr lang="en-US" altLang="en-US" sz="1600" dirty="0">
                <a:solidFill>
                  <a:srgbClr val="363737"/>
                </a:solidFill>
                <a:latin typeface="Spectral"/>
              </a:rPr>
              <a:t>" table with frequently accessed data (ID, name, price, category)</a:t>
            </a:r>
          </a:p>
          <a:p>
            <a:pPr marL="971550" lvl="1" indent="-285750" eaLnBrk="0" fontAlgn="base" hangingPunct="0">
              <a:spcBef>
                <a:spcPct val="0"/>
              </a:spcBef>
              <a:spcAft>
                <a:spcPct val="0"/>
              </a:spcAft>
            </a:pPr>
            <a:endParaRPr lang="en-US" altLang="en-US" sz="1600" dirty="0">
              <a:solidFill>
                <a:schemeClr val="tx1"/>
              </a:solidFill>
              <a:latin typeface="Spectral"/>
            </a:endParaRPr>
          </a:p>
          <a:p>
            <a:pPr marL="971550" lvl="1" indent="-285750" eaLnBrk="0" fontAlgn="base" hangingPunct="0">
              <a:spcBef>
                <a:spcPct val="0"/>
              </a:spcBef>
              <a:spcAft>
                <a:spcPct val="0"/>
              </a:spcAft>
            </a:pPr>
            <a:r>
              <a:rPr lang="en-US" altLang="en-US" sz="1600" dirty="0">
                <a:solidFill>
                  <a:srgbClr val="363737"/>
                </a:solidFill>
                <a:latin typeface="Spectral"/>
              </a:rPr>
              <a:t>A "</a:t>
            </a:r>
            <a:r>
              <a:rPr lang="en-US" altLang="en-US" sz="1600" dirty="0" err="1">
                <a:solidFill>
                  <a:srgbClr val="363737"/>
                </a:solidFill>
                <a:latin typeface="Spectral"/>
              </a:rPr>
              <a:t>product_details</a:t>
            </a:r>
            <a:r>
              <a:rPr lang="en-US" altLang="en-US" sz="1600" dirty="0">
                <a:solidFill>
                  <a:srgbClr val="363737"/>
                </a:solidFill>
                <a:latin typeface="Spectral"/>
              </a:rPr>
              <a:t>" table with less frequently accessed data (description, specifications)</a:t>
            </a:r>
          </a:p>
          <a:p>
            <a:pPr marL="971550" lvl="1" indent="-285750" eaLnBrk="0" fontAlgn="base" hangingPunct="0">
              <a:spcBef>
                <a:spcPct val="0"/>
              </a:spcBef>
              <a:spcAft>
                <a:spcPct val="0"/>
              </a:spcAft>
            </a:pPr>
            <a:endParaRPr lang="en-US" altLang="en-US" sz="1600" dirty="0">
              <a:solidFill>
                <a:schemeClr val="tx1"/>
              </a:solidFill>
              <a:latin typeface="Spectral"/>
            </a:endParaRPr>
          </a:p>
          <a:p>
            <a:pPr marL="971550" lvl="1" indent="-285750" eaLnBrk="0" fontAlgn="base" hangingPunct="0">
              <a:spcBef>
                <a:spcPct val="0"/>
              </a:spcBef>
              <a:spcAft>
                <a:spcPct val="0"/>
              </a:spcAft>
            </a:pPr>
            <a:r>
              <a:rPr lang="en-US" altLang="en-US" sz="1600" dirty="0">
                <a:solidFill>
                  <a:srgbClr val="363737"/>
                </a:solidFill>
                <a:latin typeface="Spectral"/>
              </a:rPr>
              <a:t>A "</a:t>
            </a:r>
            <a:r>
              <a:rPr lang="en-US" altLang="en-US" sz="1600" dirty="0" err="1">
                <a:solidFill>
                  <a:srgbClr val="363737"/>
                </a:solidFill>
                <a:latin typeface="Spectral"/>
              </a:rPr>
              <a:t>product_media</a:t>
            </a:r>
            <a:r>
              <a:rPr lang="en-US" altLang="en-US" sz="1600" dirty="0">
                <a:solidFill>
                  <a:srgbClr val="363737"/>
                </a:solidFill>
                <a:latin typeface="Spectral"/>
              </a:rPr>
              <a:t>" table with large binary data (images, videos)</a:t>
            </a:r>
            <a:endParaRPr lang="en-US" altLang="en-US" sz="1600" dirty="0">
              <a:solidFill>
                <a:schemeClr val="tx1"/>
              </a:solidFill>
              <a:latin typeface="Spectral"/>
            </a:endParaRPr>
          </a:p>
          <a:p>
            <a:pPr lvl="0" eaLnBrk="0" fontAlgn="base" hangingPunct="0">
              <a:spcBef>
                <a:spcPct val="0"/>
              </a:spcBef>
              <a:spcAft>
                <a:spcPct val="0"/>
              </a:spcAft>
            </a:pPr>
            <a:endParaRPr lang="en-US" altLang="en-US" sz="1600" dirty="0">
              <a:solidFill>
                <a:schemeClr val="tx1"/>
              </a:solidFill>
              <a:latin typeface="Spectral"/>
            </a:endParaRPr>
          </a:p>
        </p:txBody>
      </p:sp>
      <p:pic>
        <p:nvPicPr>
          <p:cNvPr id="9" name="Picture 8">
            <a:extLst>
              <a:ext uri="{FF2B5EF4-FFF2-40B4-BE49-F238E27FC236}">
                <a16:creationId xmlns:a16="http://schemas.microsoft.com/office/drawing/2014/main" id="{E4FAFF90-3844-93BE-07DB-964D15358AD8}"/>
              </a:ext>
            </a:extLst>
          </p:cNvPr>
          <p:cNvPicPr>
            <a:picLocks noChangeAspect="1"/>
          </p:cNvPicPr>
          <p:nvPr/>
        </p:nvPicPr>
        <p:blipFill>
          <a:blip r:embed="rId2"/>
          <a:stretch>
            <a:fillRect/>
          </a:stretch>
        </p:blipFill>
        <p:spPr>
          <a:xfrm>
            <a:off x="6574860" y="1702052"/>
            <a:ext cx="5617138" cy="3744758"/>
          </a:xfrm>
          <a:prstGeom prst="rect">
            <a:avLst/>
          </a:prstGeom>
        </p:spPr>
      </p:pic>
    </p:spTree>
    <p:extLst>
      <p:ext uri="{BB962C8B-B14F-4D97-AF65-F5344CB8AC3E}">
        <p14:creationId xmlns:p14="http://schemas.microsoft.com/office/powerpoint/2010/main" val="1182285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F8C8DC-4B37-ED25-90F9-7F6A751E18C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0C8FC19-9D74-3C7A-32A8-166FBAC32D25}"/>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6" name="Freeform: Shape 5">
            <a:extLst>
              <a:ext uri="{FF2B5EF4-FFF2-40B4-BE49-F238E27FC236}">
                <a16:creationId xmlns:a16="http://schemas.microsoft.com/office/drawing/2014/main" id="{9169DDB6-D31E-3E62-7396-8681EED7C44B}"/>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97D9937E-CF24-4AE8-394A-26010899487F}"/>
              </a:ext>
            </a:extLst>
          </p:cNvPr>
          <p:cNvSpPr>
            <a:spLocks noGrp="1"/>
          </p:cNvSpPr>
          <p:nvPr>
            <p:ph type="title"/>
          </p:nvPr>
        </p:nvSpPr>
        <p:spPr>
          <a:xfrm>
            <a:off x="536732" y="335695"/>
            <a:ext cx="11116029" cy="453887"/>
          </a:xfrm>
        </p:spPr>
        <p:txBody>
          <a:bodyPr/>
          <a:lstStyle/>
          <a:p>
            <a:r>
              <a:rPr lang="en-IN" dirty="0"/>
              <a:t>5. Caching</a:t>
            </a:r>
          </a:p>
        </p:txBody>
      </p:sp>
      <p:cxnSp>
        <p:nvCxnSpPr>
          <p:cNvPr id="2" name="Straight Connector 1">
            <a:extLst>
              <a:ext uri="{FF2B5EF4-FFF2-40B4-BE49-F238E27FC236}">
                <a16:creationId xmlns:a16="http://schemas.microsoft.com/office/drawing/2014/main" id="{00CE2862-BF5A-570C-F42A-4EEF6AC18645}"/>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E16DF2-B61B-2BAF-AB8A-1B975AC83F7E}"/>
              </a:ext>
            </a:extLst>
          </p:cNvPr>
          <p:cNvSpPr>
            <a:spLocks noGrp="1"/>
          </p:cNvSpPr>
          <p:nvPr>
            <p:ph type="body" sz="quarter" idx="28"/>
          </p:nvPr>
        </p:nvSpPr>
        <p:spPr>
          <a:xfrm>
            <a:off x="536733" y="994162"/>
            <a:ext cx="5655838" cy="5588883"/>
          </a:xfrm>
        </p:spPr>
        <p:txBody>
          <a:bodyPr/>
          <a:lstStyle/>
          <a:p>
            <a:r>
              <a:rPr lang="en-US" sz="1600" dirty="0">
                <a:latin typeface="Spectral"/>
              </a:rPr>
              <a:t>In almost every major application, some data is accessed more often than others.</a:t>
            </a:r>
          </a:p>
          <a:p>
            <a:endParaRPr lang="en-US" sz="1600" dirty="0">
              <a:latin typeface="Spectral"/>
            </a:endParaRPr>
          </a:p>
          <a:p>
            <a:pPr marL="285750" indent="-285750">
              <a:buFont typeface="Wingdings" panose="05000000000000000000" pitchFamily="2" charset="2"/>
              <a:buChar char="§"/>
            </a:pPr>
            <a:r>
              <a:rPr lang="en-US" sz="1600" dirty="0">
                <a:latin typeface="Spectral"/>
              </a:rPr>
              <a:t>For example:</a:t>
            </a:r>
          </a:p>
          <a:p>
            <a:pPr marL="285750" indent="-285750">
              <a:buFont typeface="Wingdings" panose="05000000000000000000" pitchFamily="2" charset="2"/>
              <a:buChar char="§"/>
            </a:pPr>
            <a:endParaRPr lang="en-US" sz="1600" dirty="0">
              <a:latin typeface="Spectral"/>
            </a:endParaRPr>
          </a:p>
          <a:p>
            <a:pPr lvl="1"/>
            <a:r>
              <a:rPr lang="en-US" sz="1600" dirty="0">
                <a:latin typeface="Spectral"/>
              </a:rPr>
              <a:t>In a blogging app, some articles are read more often than others.</a:t>
            </a:r>
          </a:p>
          <a:p>
            <a:pPr lvl="1"/>
            <a:endParaRPr lang="en-US" sz="1600" dirty="0">
              <a:latin typeface="Spectral"/>
            </a:endParaRPr>
          </a:p>
          <a:p>
            <a:pPr lvl="1"/>
            <a:r>
              <a:rPr lang="en-US" sz="1600" dirty="0">
                <a:latin typeface="Spectral"/>
              </a:rPr>
              <a:t>In a social media app, some users use the platform more often than others.</a:t>
            </a:r>
          </a:p>
          <a:p>
            <a:pPr lvl="1"/>
            <a:endParaRPr lang="en-US" sz="1600" dirty="0">
              <a:latin typeface="Spectral"/>
            </a:endParaRPr>
          </a:p>
          <a:p>
            <a:pPr lvl="1"/>
            <a:r>
              <a:rPr lang="en-US" sz="1600" dirty="0">
                <a:latin typeface="Spectral"/>
              </a:rPr>
              <a:t>In a streaming platform, some movies are watched more often than others.</a:t>
            </a:r>
          </a:p>
          <a:p>
            <a:r>
              <a:rPr lang="en-US" sz="1600" dirty="0">
                <a:latin typeface="Spectral"/>
              </a:rPr>
              <a:t>It's smart to store this frequently accessed data in a </a:t>
            </a:r>
            <a:r>
              <a:rPr lang="en-US" sz="1600" b="1" dirty="0">
                <a:latin typeface="Spectral"/>
              </a:rPr>
              <a:t>faster storage layer</a:t>
            </a:r>
            <a:r>
              <a:rPr lang="en-US" sz="1600" dirty="0">
                <a:latin typeface="Spectral"/>
              </a:rPr>
              <a:t> to speed up access and reduce the load on the database.</a:t>
            </a:r>
          </a:p>
          <a:p>
            <a:endParaRPr lang="en-US" sz="1600" dirty="0">
              <a:latin typeface="Spectral"/>
            </a:endParaRPr>
          </a:p>
          <a:p>
            <a:r>
              <a:rPr lang="en-US" sz="1600" dirty="0">
                <a:latin typeface="Spectral"/>
              </a:rPr>
              <a:t>This is referred to as </a:t>
            </a:r>
            <a:r>
              <a:rPr lang="en-US" sz="1600" b="1" dirty="0">
                <a:latin typeface="Spectral"/>
              </a:rPr>
              <a:t>caching</a:t>
            </a:r>
            <a:r>
              <a:rPr lang="en-US" sz="1600" dirty="0">
                <a:latin typeface="Spectral"/>
              </a:rPr>
              <a:t> and it’s a popular choice to speed up queries for frequently accessed data.</a:t>
            </a:r>
          </a:p>
        </p:txBody>
      </p:sp>
      <p:pic>
        <p:nvPicPr>
          <p:cNvPr id="9" name="Picture 8">
            <a:extLst>
              <a:ext uri="{FF2B5EF4-FFF2-40B4-BE49-F238E27FC236}">
                <a16:creationId xmlns:a16="http://schemas.microsoft.com/office/drawing/2014/main" id="{130E9B11-A40B-D950-6461-97F3BDBCE0C7}"/>
              </a:ext>
            </a:extLst>
          </p:cNvPr>
          <p:cNvPicPr>
            <a:picLocks noChangeAspect="1"/>
          </p:cNvPicPr>
          <p:nvPr/>
        </p:nvPicPr>
        <p:blipFill>
          <a:blip r:embed="rId2"/>
          <a:stretch>
            <a:fillRect/>
          </a:stretch>
        </p:blipFill>
        <p:spPr>
          <a:xfrm>
            <a:off x="6752376" y="874112"/>
            <a:ext cx="5343808" cy="5343808"/>
          </a:xfrm>
          <a:prstGeom prst="rect">
            <a:avLst/>
          </a:prstGeom>
        </p:spPr>
      </p:pic>
    </p:spTree>
    <p:extLst>
      <p:ext uri="{BB962C8B-B14F-4D97-AF65-F5344CB8AC3E}">
        <p14:creationId xmlns:p14="http://schemas.microsoft.com/office/powerpoint/2010/main" val="175090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2BE934-88D5-2509-2327-614A9455A009}"/>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A062DF2-DDC2-C837-F6C1-DB12F9A9DCA2}"/>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6" name="Freeform: Shape 5">
            <a:extLst>
              <a:ext uri="{FF2B5EF4-FFF2-40B4-BE49-F238E27FC236}">
                <a16:creationId xmlns:a16="http://schemas.microsoft.com/office/drawing/2014/main" id="{E6790D9C-EB73-7D21-E580-247C2C532085}"/>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E01E131B-E706-EB71-DA0C-7FE219EB3C6B}"/>
              </a:ext>
            </a:extLst>
          </p:cNvPr>
          <p:cNvSpPr>
            <a:spLocks noGrp="1"/>
          </p:cNvSpPr>
          <p:nvPr>
            <p:ph type="title"/>
          </p:nvPr>
        </p:nvSpPr>
        <p:spPr>
          <a:xfrm>
            <a:off x="536732" y="335695"/>
            <a:ext cx="11116029" cy="453887"/>
          </a:xfrm>
        </p:spPr>
        <p:txBody>
          <a:bodyPr/>
          <a:lstStyle/>
          <a:p>
            <a:r>
              <a:rPr lang="en-IN" dirty="0"/>
              <a:t>6. Replication</a:t>
            </a:r>
          </a:p>
        </p:txBody>
      </p:sp>
      <p:cxnSp>
        <p:nvCxnSpPr>
          <p:cNvPr id="2" name="Straight Connector 1">
            <a:extLst>
              <a:ext uri="{FF2B5EF4-FFF2-40B4-BE49-F238E27FC236}">
                <a16:creationId xmlns:a16="http://schemas.microsoft.com/office/drawing/2014/main" id="{31AEA641-6041-89B9-F5B6-E34DC6D53635}"/>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9AEF062-3C98-A693-4701-1D518AB54575}"/>
              </a:ext>
            </a:extLst>
          </p:cNvPr>
          <p:cNvSpPr>
            <a:spLocks noGrp="1"/>
          </p:cNvSpPr>
          <p:nvPr>
            <p:ph type="body" sz="quarter" idx="28"/>
          </p:nvPr>
        </p:nvSpPr>
        <p:spPr>
          <a:xfrm>
            <a:off x="536732" y="994162"/>
            <a:ext cx="5872565" cy="5689899"/>
          </a:xfrm>
        </p:spPr>
        <p:txBody>
          <a:bodyPr/>
          <a:lstStyle/>
          <a:p>
            <a:r>
              <a:rPr lang="en-US" sz="1400" dirty="0">
                <a:latin typeface="Spectral"/>
              </a:rPr>
              <a:t>If your database servers are only located in one region, users from other regions may experience a higher latency.</a:t>
            </a:r>
          </a:p>
          <a:p>
            <a:endParaRPr lang="en-US" sz="100" dirty="0">
              <a:latin typeface="Spectral"/>
            </a:endParaRPr>
          </a:p>
          <a:p>
            <a:r>
              <a:rPr lang="en-US" sz="1400" dirty="0">
                <a:latin typeface="Spectral"/>
              </a:rPr>
              <a:t>To fix this, we can replicate the primary database to other regions and handle </a:t>
            </a:r>
            <a:r>
              <a:rPr lang="en-US" sz="1400" b="1" dirty="0">
                <a:latin typeface="Spectral"/>
              </a:rPr>
              <a:t>read requests</a:t>
            </a:r>
            <a:r>
              <a:rPr lang="en-US" sz="1400" dirty="0">
                <a:latin typeface="Spectral"/>
              </a:rPr>
              <a:t> locally.</a:t>
            </a:r>
          </a:p>
          <a:p>
            <a:endParaRPr lang="en-US" sz="100" dirty="0">
              <a:latin typeface="Spectral"/>
            </a:endParaRPr>
          </a:p>
          <a:p>
            <a:r>
              <a:rPr lang="en-US" sz="1400" dirty="0">
                <a:latin typeface="Spectral"/>
              </a:rPr>
              <a:t>This process is called </a:t>
            </a:r>
            <a:r>
              <a:rPr lang="en-US" sz="1400" b="1" dirty="0">
                <a:latin typeface="Spectral"/>
              </a:rPr>
              <a:t>Database Replication.</a:t>
            </a:r>
          </a:p>
          <a:p>
            <a:endParaRPr lang="en-US" sz="100" dirty="0">
              <a:latin typeface="Spectral"/>
            </a:endParaRPr>
          </a:p>
          <a:p>
            <a:r>
              <a:rPr lang="en-US" sz="1400" dirty="0">
                <a:latin typeface="Spectral"/>
              </a:rPr>
              <a:t>Simply put, database replication involves creating and maintaining multiple copies (replicas) of a database across different servers or locations to improve read performance, ensure high availability, and disaster recovery.</a:t>
            </a:r>
          </a:p>
          <a:p>
            <a:endParaRPr lang="en-US" sz="100" dirty="0">
              <a:latin typeface="Spectral"/>
            </a:endParaRPr>
          </a:p>
          <a:p>
            <a:r>
              <a:rPr lang="en-US" sz="1400" dirty="0">
                <a:latin typeface="Spectral"/>
              </a:rPr>
              <a:t>These replicas are synchronized with the original database (the primary), ensuring data consistency.</a:t>
            </a:r>
          </a:p>
          <a:p>
            <a:endParaRPr lang="en-US" sz="100" dirty="0">
              <a:latin typeface="Spectral"/>
            </a:endParaRPr>
          </a:p>
          <a:p>
            <a:r>
              <a:rPr lang="en-US" sz="1400" b="1" dirty="0">
                <a:latin typeface="Spectral"/>
              </a:rPr>
              <a:t>Types of Replication</a:t>
            </a:r>
            <a:r>
              <a:rPr lang="en-US" sz="1400" dirty="0">
                <a:latin typeface="Spectral"/>
              </a:rPr>
              <a:t>:</a:t>
            </a:r>
          </a:p>
          <a:p>
            <a:pPr marL="285750" indent="-285750">
              <a:buFont typeface="Wingdings" panose="05000000000000000000" pitchFamily="2" charset="2"/>
              <a:buChar char="q"/>
            </a:pPr>
            <a:r>
              <a:rPr lang="en-US" sz="1400" b="1" dirty="0">
                <a:latin typeface="Spectral"/>
              </a:rPr>
              <a:t>Synchronous Replication:</a:t>
            </a:r>
            <a:r>
              <a:rPr lang="en-US" sz="1400" dirty="0">
                <a:latin typeface="Spectral"/>
              </a:rPr>
              <a:t> Changes made to the primary database are immediately replicated to all replicas before the transaction is considered complete. This ensures strong data consistency but can impact performance due to the additional overhead.</a:t>
            </a:r>
          </a:p>
          <a:p>
            <a:pPr marL="285750" indent="-285750">
              <a:buFont typeface="Wingdings" panose="05000000000000000000" pitchFamily="2" charset="2"/>
              <a:buChar char="q"/>
            </a:pPr>
            <a:r>
              <a:rPr lang="en-US" sz="1400" b="1" dirty="0">
                <a:latin typeface="Spectral"/>
              </a:rPr>
              <a:t>Asynchronous Replication:</a:t>
            </a:r>
            <a:r>
              <a:rPr lang="en-US" sz="1400" dirty="0">
                <a:latin typeface="Spectral"/>
              </a:rPr>
              <a:t> Changes to the primary database are replicated to replicas with a slight delay. This offers better performance but with the trade-off of potential data inconsistency between the primary and replicas (known as replication lag).</a:t>
            </a:r>
          </a:p>
          <a:p>
            <a:endParaRPr lang="en-US" sz="1400" dirty="0">
              <a:latin typeface="Spectral"/>
            </a:endParaRPr>
          </a:p>
        </p:txBody>
      </p:sp>
      <p:pic>
        <p:nvPicPr>
          <p:cNvPr id="9" name="Picture 8">
            <a:extLst>
              <a:ext uri="{FF2B5EF4-FFF2-40B4-BE49-F238E27FC236}">
                <a16:creationId xmlns:a16="http://schemas.microsoft.com/office/drawing/2014/main" id="{FE6FF541-475D-4474-6FDB-B75097392D33}"/>
              </a:ext>
            </a:extLst>
          </p:cNvPr>
          <p:cNvPicPr>
            <a:picLocks noChangeAspect="1"/>
          </p:cNvPicPr>
          <p:nvPr/>
        </p:nvPicPr>
        <p:blipFill>
          <a:blip r:embed="rId2"/>
          <a:stretch>
            <a:fillRect/>
          </a:stretch>
        </p:blipFill>
        <p:spPr>
          <a:xfrm>
            <a:off x="6584065" y="708205"/>
            <a:ext cx="5593008" cy="5593008"/>
          </a:xfrm>
          <a:prstGeom prst="rect">
            <a:avLst/>
          </a:prstGeom>
        </p:spPr>
      </p:pic>
    </p:spTree>
    <p:extLst>
      <p:ext uri="{BB962C8B-B14F-4D97-AF65-F5344CB8AC3E}">
        <p14:creationId xmlns:p14="http://schemas.microsoft.com/office/powerpoint/2010/main" val="120223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BFB86F-09BA-97FE-AA39-4506B58FA174}"/>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033EEA6-2F7F-8D6D-2950-D85F33B34643}"/>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sp>
        <p:nvSpPr>
          <p:cNvPr id="6" name="Freeform: Shape 5">
            <a:extLst>
              <a:ext uri="{FF2B5EF4-FFF2-40B4-BE49-F238E27FC236}">
                <a16:creationId xmlns:a16="http://schemas.microsoft.com/office/drawing/2014/main" id="{1B03D28C-58D0-F7A4-3E54-63CEF215AFC2}"/>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569593E7-A05E-5D2A-40D0-A6CC74734BD8}"/>
              </a:ext>
            </a:extLst>
          </p:cNvPr>
          <p:cNvSpPr>
            <a:spLocks noGrp="1"/>
          </p:cNvSpPr>
          <p:nvPr>
            <p:ph type="title"/>
          </p:nvPr>
        </p:nvSpPr>
        <p:spPr>
          <a:xfrm>
            <a:off x="536732" y="335695"/>
            <a:ext cx="11116029" cy="453887"/>
          </a:xfrm>
        </p:spPr>
        <p:txBody>
          <a:bodyPr/>
          <a:lstStyle/>
          <a:p>
            <a:r>
              <a:rPr lang="en-IN" dirty="0"/>
              <a:t>7. Materialized Views</a:t>
            </a:r>
          </a:p>
        </p:txBody>
      </p:sp>
      <p:cxnSp>
        <p:nvCxnSpPr>
          <p:cNvPr id="2" name="Straight Connector 1">
            <a:extLst>
              <a:ext uri="{FF2B5EF4-FFF2-40B4-BE49-F238E27FC236}">
                <a16:creationId xmlns:a16="http://schemas.microsoft.com/office/drawing/2014/main" id="{2A31C5A2-B01D-0FB3-3DE6-9CE2ABD6FBB5}"/>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4562A17-F2C6-E132-2413-C18D5F303602}"/>
              </a:ext>
            </a:extLst>
          </p:cNvPr>
          <p:cNvSpPr>
            <a:spLocks noGrp="1"/>
          </p:cNvSpPr>
          <p:nvPr>
            <p:ph type="body" sz="quarter" idx="28"/>
          </p:nvPr>
        </p:nvSpPr>
        <p:spPr>
          <a:xfrm>
            <a:off x="536732" y="994162"/>
            <a:ext cx="5872565" cy="5689899"/>
          </a:xfrm>
        </p:spPr>
        <p:txBody>
          <a:bodyPr/>
          <a:lstStyle/>
          <a:p>
            <a:r>
              <a:rPr lang="en-US" sz="1600" dirty="0">
                <a:latin typeface="Spectral"/>
              </a:rPr>
              <a:t>Some database queries are complex and can take a long time to run. This can slow down the performance of the application if these queries are run often. But, what if we pre-compute and store the results of these complex and frequent queries?</a:t>
            </a:r>
            <a:br>
              <a:rPr lang="en-US" sz="1600" dirty="0">
                <a:latin typeface="Spectral"/>
              </a:rPr>
            </a:br>
            <a:endParaRPr lang="en-US" sz="1600" dirty="0">
              <a:latin typeface="Spectral"/>
            </a:endParaRPr>
          </a:p>
          <a:p>
            <a:r>
              <a:rPr lang="en-US" sz="1600" dirty="0">
                <a:latin typeface="Spectral"/>
              </a:rPr>
              <a:t>This is the idea behind </a:t>
            </a:r>
            <a:r>
              <a:rPr lang="en-US" sz="1600" b="1" dirty="0">
                <a:latin typeface="Spectral"/>
              </a:rPr>
              <a:t>Materialized Views.</a:t>
            </a:r>
            <a:br>
              <a:rPr lang="en-US" sz="1600" b="1" dirty="0">
                <a:latin typeface="Spectral"/>
              </a:rPr>
            </a:br>
            <a:endParaRPr lang="en-US" sz="1600" dirty="0">
              <a:latin typeface="Spectral"/>
            </a:endParaRPr>
          </a:p>
          <a:p>
            <a:r>
              <a:rPr lang="en-US" sz="1600" dirty="0">
                <a:latin typeface="Spectral"/>
              </a:rPr>
              <a:t>Materialized views are </a:t>
            </a:r>
            <a:r>
              <a:rPr lang="en-US" sz="1600" b="1" dirty="0">
                <a:latin typeface="Spectral"/>
              </a:rPr>
              <a:t>pre-computed, disk-stored</a:t>
            </a:r>
            <a:r>
              <a:rPr lang="en-US" sz="1600" dirty="0">
                <a:latin typeface="Spectral"/>
              </a:rPr>
              <a:t> result sets of complex queries. Unlike regular views, which are virtual and computed on-the-fly, materialized views physically store the results, making them readily available for fast retrieval.</a:t>
            </a:r>
            <a:br>
              <a:rPr lang="en-US" sz="1600" dirty="0">
                <a:latin typeface="Spectral"/>
              </a:rPr>
            </a:br>
            <a:endParaRPr lang="en-US" sz="1600" dirty="0">
              <a:latin typeface="Spectral"/>
            </a:endParaRPr>
          </a:p>
          <a:p>
            <a:r>
              <a:rPr lang="en-US" sz="1600" dirty="0">
                <a:latin typeface="Spectral"/>
              </a:rPr>
              <a:t>It significantly improves the query performance for </a:t>
            </a:r>
            <a:r>
              <a:rPr lang="en-US" sz="1600" b="1" dirty="0">
                <a:latin typeface="Spectral"/>
              </a:rPr>
              <a:t>complex</a:t>
            </a:r>
            <a:r>
              <a:rPr lang="en-US" sz="1600" dirty="0">
                <a:latin typeface="Spectral"/>
              </a:rPr>
              <a:t> and </a:t>
            </a:r>
            <a:r>
              <a:rPr lang="en-US" sz="1600" b="1" dirty="0">
                <a:latin typeface="Spectral"/>
              </a:rPr>
              <a:t>resource-intensive</a:t>
            </a:r>
            <a:r>
              <a:rPr lang="en-US" sz="1600" dirty="0">
                <a:latin typeface="Spectral"/>
              </a:rPr>
              <a:t> operations.</a:t>
            </a:r>
          </a:p>
          <a:p>
            <a:endParaRPr lang="en-US" sz="1600" dirty="0">
              <a:latin typeface="Spectral"/>
            </a:endParaRPr>
          </a:p>
          <a:p>
            <a:pPr marL="285750" indent="-285750">
              <a:buFont typeface="Wingdings" panose="05000000000000000000" pitchFamily="2" charset="2"/>
              <a:buChar char="§"/>
            </a:pPr>
            <a:r>
              <a:rPr lang="en-IN" sz="1600" b="1" dirty="0">
                <a:latin typeface="Spectral"/>
              </a:rPr>
              <a:t>Example: </a:t>
            </a:r>
            <a:r>
              <a:rPr lang="en-US" sz="1600" dirty="0">
                <a:latin typeface="Spectral"/>
              </a:rPr>
              <a:t>An e-commerce platform needs to generate daily sales reports that aggregate sales data by </a:t>
            </a:r>
            <a:r>
              <a:rPr lang="en-US" sz="1600" b="1" dirty="0">
                <a:latin typeface="Spectral"/>
              </a:rPr>
              <a:t>date</a:t>
            </a:r>
            <a:r>
              <a:rPr lang="en-US" sz="1600" dirty="0">
                <a:latin typeface="Spectral"/>
              </a:rPr>
              <a:t> and </a:t>
            </a:r>
            <a:r>
              <a:rPr lang="en-US" sz="1600" b="1" dirty="0">
                <a:latin typeface="Spectral"/>
              </a:rPr>
              <a:t>product</a:t>
            </a:r>
            <a:r>
              <a:rPr lang="en-US" sz="1600" dirty="0">
                <a:latin typeface="Spectral"/>
              </a:rPr>
              <a:t>. These reports are accessed frequently by the management team to make business decisions.</a:t>
            </a:r>
          </a:p>
        </p:txBody>
      </p:sp>
      <p:pic>
        <p:nvPicPr>
          <p:cNvPr id="8" name="Picture 7">
            <a:extLst>
              <a:ext uri="{FF2B5EF4-FFF2-40B4-BE49-F238E27FC236}">
                <a16:creationId xmlns:a16="http://schemas.microsoft.com/office/drawing/2014/main" id="{910096B8-6E10-903C-6E43-6E0006F83B44}"/>
              </a:ext>
            </a:extLst>
          </p:cNvPr>
          <p:cNvPicPr>
            <a:picLocks noChangeAspect="1"/>
          </p:cNvPicPr>
          <p:nvPr/>
        </p:nvPicPr>
        <p:blipFill>
          <a:blip r:embed="rId2"/>
          <a:srcRect l="1933" t="6159" r="1972" b="22043"/>
          <a:stretch>
            <a:fillRect/>
          </a:stretch>
        </p:blipFill>
        <p:spPr>
          <a:xfrm>
            <a:off x="7781065" y="55667"/>
            <a:ext cx="3000783" cy="2242064"/>
          </a:xfrm>
          <a:prstGeom prst="rect">
            <a:avLst/>
          </a:prstGeom>
        </p:spPr>
      </p:pic>
      <p:pic>
        <p:nvPicPr>
          <p:cNvPr id="10" name="Picture 9">
            <a:extLst>
              <a:ext uri="{FF2B5EF4-FFF2-40B4-BE49-F238E27FC236}">
                <a16:creationId xmlns:a16="http://schemas.microsoft.com/office/drawing/2014/main" id="{40CCF70F-0F92-27DD-6F27-814B4792EBBF}"/>
              </a:ext>
            </a:extLst>
          </p:cNvPr>
          <p:cNvPicPr>
            <a:picLocks noChangeAspect="1"/>
          </p:cNvPicPr>
          <p:nvPr/>
        </p:nvPicPr>
        <p:blipFill>
          <a:blip r:embed="rId3"/>
          <a:srcRect l="6228" t="13970" r="6584" b="13890"/>
          <a:stretch>
            <a:fillRect/>
          </a:stretch>
        </p:blipFill>
        <p:spPr>
          <a:xfrm>
            <a:off x="6725618" y="2787192"/>
            <a:ext cx="5314939" cy="1956756"/>
          </a:xfrm>
          <a:prstGeom prst="rect">
            <a:avLst/>
          </a:prstGeom>
          <a:ln>
            <a:noFill/>
          </a:ln>
          <a:effectLst>
            <a:softEdge rad="112500"/>
          </a:effectLst>
        </p:spPr>
      </p:pic>
      <p:pic>
        <p:nvPicPr>
          <p:cNvPr id="13" name="Picture 12">
            <a:extLst>
              <a:ext uri="{FF2B5EF4-FFF2-40B4-BE49-F238E27FC236}">
                <a16:creationId xmlns:a16="http://schemas.microsoft.com/office/drawing/2014/main" id="{8558D4C4-ACE4-1361-E948-4EFA6A801061}"/>
              </a:ext>
            </a:extLst>
          </p:cNvPr>
          <p:cNvPicPr>
            <a:picLocks noChangeAspect="1"/>
          </p:cNvPicPr>
          <p:nvPr/>
        </p:nvPicPr>
        <p:blipFill>
          <a:blip r:embed="rId4"/>
          <a:srcRect l="6364" t="18157" r="6193" b="17486"/>
          <a:stretch>
            <a:fillRect/>
          </a:stretch>
        </p:blipFill>
        <p:spPr>
          <a:xfrm>
            <a:off x="6725618" y="5135097"/>
            <a:ext cx="5330478" cy="1475715"/>
          </a:xfrm>
          <a:prstGeom prst="rect">
            <a:avLst/>
          </a:prstGeom>
          <a:ln>
            <a:noFill/>
          </a:ln>
          <a:effectLst>
            <a:softEdge rad="112500"/>
          </a:effectLst>
        </p:spPr>
      </p:pic>
      <p:sp>
        <p:nvSpPr>
          <p:cNvPr id="14" name="Title 4">
            <a:extLst>
              <a:ext uri="{FF2B5EF4-FFF2-40B4-BE49-F238E27FC236}">
                <a16:creationId xmlns:a16="http://schemas.microsoft.com/office/drawing/2014/main" id="{41D6BD90-1539-D147-4A8C-DD4569274D8A}"/>
              </a:ext>
            </a:extLst>
          </p:cNvPr>
          <p:cNvSpPr txBox="1">
            <a:spLocks/>
          </p:cNvSpPr>
          <p:nvPr/>
        </p:nvSpPr>
        <p:spPr>
          <a:xfrm>
            <a:off x="7933783" y="2461936"/>
            <a:ext cx="2914147" cy="45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IN" sz="2000" dirty="0"/>
              <a:t>Create Materialized View</a:t>
            </a:r>
          </a:p>
        </p:txBody>
      </p:sp>
      <p:sp>
        <p:nvSpPr>
          <p:cNvPr id="15" name="Title 4">
            <a:extLst>
              <a:ext uri="{FF2B5EF4-FFF2-40B4-BE49-F238E27FC236}">
                <a16:creationId xmlns:a16="http://schemas.microsoft.com/office/drawing/2014/main" id="{0070AF66-E14F-A734-C2BE-C6AF07C6653F}"/>
              </a:ext>
            </a:extLst>
          </p:cNvPr>
          <p:cNvSpPr txBox="1">
            <a:spLocks/>
          </p:cNvSpPr>
          <p:nvPr/>
        </p:nvSpPr>
        <p:spPr>
          <a:xfrm>
            <a:off x="7867701" y="4743948"/>
            <a:ext cx="2914147" cy="45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IN" sz="2000" dirty="0"/>
              <a:t>Schedule Refresh</a:t>
            </a:r>
          </a:p>
        </p:txBody>
      </p:sp>
    </p:spTree>
    <p:extLst>
      <p:ext uri="{BB962C8B-B14F-4D97-AF65-F5344CB8AC3E}">
        <p14:creationId xmlns:p14="http://schemas.microsoft.com/office/powerpoint/2010/main" val="257656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9C53E8-AA14-30E0-1D2A-20A65960E1E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18B13C4-A44F-4CA5-32C2-1CB8A555E275}"/>
              </a:ext>
            </a:extLst>
          </p:cNvPr>
          <p:cNvSpPr>
            <a:spLocks noGrp="1"/>
          </p:cNvSpPr>
          <p:nvPr>
            <p:ph type="sldNum" sz="quarter" idx="53"/>
          </p:nvPr>
        </p:nvSpPr>
        <p:spPr/>
        <p:txBody>
          <a:bodyPr/>
          <a:lstStyle/>
          <a:p>
            <a:fld id="{47FEACEE-25B4-4A2D-B147-27296E36371D}" type="slidenum">
              <a:rPr lang="en-US" altLang="zh-CN" smtClean="0"/>
              <a:pPr/>
              <a:t>9</a:t>
            </a:fld>
            <a:endParaRPr lang="en-US" altLang="zh-CN" dirty="0"/>
          </a:p>
        </p:txBody>
      </p:sp>
      <p:sp>
        <p:nvSpPr>
          <p:cNvPr id="6" name="Freeform: Shape 5">
            <a:extLst>
              <a:ext uri="{FF2B5EF4-FFF2-40B4-BE49-F238E27FC236}">
                <a16:creationId xmlns:a16="http://schemas.microsoft.com/office/drawing/2014/main" id="{13D0B058-A3B8-0B4A-5D5A-0F27FB2482C0}"/>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DD1FC741-83C4-16E6-7D50-7BB1DCA58DAA}"/>
              </a:ext>
            </a:extLst>
          </p:cNvPr>
          <p:cNvSpPr>
            <a:spLocks noGrp="1"/>
          </p:cNvSpPr>
          <p:nvPr>
            <p:ph type="title"/>
          </p:nvPr>
        </p:nvSpPr>
        <p:spPr>
          <a:xfrm>
            <a:off x="536732" y="335695"/>
            <a:ext cx="11116029" cy="453887"/>
          </a:xfrm>
        </p:spPr>
        <p:txBody>
          <a:bodyPr/>
          <a:lstStyle/>
          <a:p>
            <a:r>
              <a:rPr lang="en-IN" dirty="0"/>
              <a:t>8. Data Denormalization</a:t>
            </a:r>
          </a:p>
        </p:txBody>
      </p:sp>
      <p:cxnSp>
        <p:nvCxnSpPr>
          <p:cNvPr id="2" name="Straight Connector 1">
            <a:extLst>
              <a:ext uri="{FF2B5EF4-FFF2-40B4-BE49-F238E27FC236}">
                <a16:creationId xmlns:a16="http://schemas.microsoft.com/office/drawing/2014/main" id="{1505D41B-DC46-C46B-C67E-A62A1E727210}"/>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0A7B811C-E621-3DA2-3F21-698149739F48}"/>
              </a:ext>
            </a:extLst>
          </p:cNvPr>
          <p:cNvSpPr>
            <a:spLocks noGrp="1"/>
          </p:cNvSpPr>
          <p:nvPr>
            <p:ph type="body" sz="quarter" idx="28"/>
          </p:nvPr>
        </p:nvSpPr>
        <p:spPr>
          <a:xfrm>
            <a:off x="536732" y="994162"/>
            <a:ext cx="5872565" cy="5689899"/>
          </a:xfrm>
        </p:spPr>
        <p:txBody>
          <a:bodyPr/>
          <a:lstStyle/>
          <a:p>
            <a:r>
              <a:rPr lang="en-US" sz="1600" dirty="0">
                <a:latin typeface="Spectral"/>
              </a:rPr>
              <a:t>Some database queries may involve </a:t>
            </a:r>
            <a:r>
              <a:rPr lang="en-US" sz="1600" b="1" dirty="0">
                <a:latin typeface="Spectral"/>
              </a:rPr>
              <a:t>multiple tables</a:t>
            </a:r>
            <a:r>
              <a:rPr lang="en-US" sz="1600" dirty="0">
                <a:latin typeface="Spectral"/>
              </a:rPr>
              <a:t> and </a:t>
            </a:r>
            <a:r>
              <a:rPr lang="en-US" sz="1600" b="1" dirty="0">
                <a:latin typeface="Spectral"/>
              </a:rPr>
              <a:t>complex joins</a:t>
            </a:r>
            <a:r>
              <a:rPr lang="en-US" sz="1600" dirty="0">
                <a:latin typeface="Spectral"/>
              </a:rPr>
              <a:t>. These queries are often slow and can make the application slower for large tables. To avoid this, we can add redundancy by combining </a:t>
            </a:r>
            <a:r>
              <a:rPr lang="en-US" sz="1600" b="1" dirty="0">
                <a:latin typeface="Spectral"/>
              </a:rPr>
              <a:t>multiple tables into one</a:t>
            </a:r>
            <a:r>
              <a:rPr lang="en-US" sz="1600" dirty="0">
                <a:latin typeface="Spectral"/>
              </a:rPr>
              <a:t> to reduce the need for complex joins.</a:t>
            </a:r>
          </a:p>
          <a:p>
            <a:endParaRPr lang="en-US" sz="500" dirty="0">
              <a:latin typeface="Spectral"/>
            </a:endParaRPr>
          </a:p>
          <a:p>
            <a:r>
              <a:rPr lang="en-US" sz="1600" dirty="0">
                <a:latin typeface="Spectral"/>
              </a:rPr>
              <a:t>This is called </a:t>
            </a:r>
            <a:r>
              <a:rPr lang="en-US" sz="1600" b="1" dirty="0">
                <a:latin typeface="Spectral"/>
              </a:rPr>
              <a:t>Data denormalization.</a:t>
            </a:r>
            <a:endParaRPr lang="en-US" sz="1600" dirty="0">
              <a:latin typeface="Spectral"/>
            </a:endParaRPr>
          </a:p>
          <a:p>
            <a:endParaRPr lang="en-US" sz="600" dirty="0">
              <a:latin typeface="Spectral"/>
            </a:endParaRPr>
          </a:p>
          <a:p>
            <a:r>
              <a:rPr lang="en-US" sz="1600" dirty="0">
                <a:latin typeface="Spectral"/>
              </a:rPr>
              <a:t>It is the process of intentionally introducing redundancy into a database to optimize read performance by combining tables or adding redundant data.</a:t>
            </a:r>
          </a:p>
          <a:p>
            <a:endParaRPr lang="en-US" sz="1600" dirty="0">
              <a:latin typeface="Spectral"/>
            </a:endParaRPr>
          </a:p>
          <a:p>
            <a:pPr marL="285750" indent="-285750">
              <a:buFont typeface="Wingdings" panose="05000000000000000000" pitchFamily="2" charset="2"/>
              <a:buChar char="§"/>
            </a:pPr>
            <a:r>
              <a:rPr lang="en-IN" sz="1600" b="1" dirty="0">
                <a:latin typeface="Spectral"/>
              </a:rPr>
              <a:t>Example: </a:t>
            </a:r>
            <a:r>
              <a:rPr lang="en-US" sz="1600" dirty="0">
                <a:latin typeface="Spectral"/>
              </a:rPr>
              <a:t>A social media platform has a normalized database schema with separate tables for </a:t>
            </a:r>
            <a:r>
              <a:rPr lang="en-US" sz="1600" b="1" dirty="0">
                <a:latin typeface="Spectral"/>
              </a:rPr>
              <a:t>users</a:t>
            </a:r>
            <a:r>
              <a:rPr lang="en-US" sz="1600" dirty="0">
                <a:latin typeface="Spectral"/>
              </a:rPr>
              <a:t>, </a:t>
            </a:r>
            <a:r>
              <a:rPr lang="en-US" sz="1600" b="1" dirty="0">
                <a:latin typeface="Spectral"/>
              </a:rPr>
              <a:t>posts</a:t>
            </a:r>
            <a:r>
              <a:rPr lang="en-US" sz="1600" dirty="0">
                <a:latin typeface="Spectral"/>
              </a:rPr>
              <a:t>, </a:t>
            </a:r>
            <a:r>
              <a:rPr lang="en-US" sz="1600" b="1" dirty="0">
                <a:latin typeface="Spectral"/>
              </a:rPr>
              <a:t>comments</a:t>
            </a:r>
            <a:r>
              <a:rPr lang="en-US" sz="1600" dirty="0">
                <a:latin typeface="Spectral"/>
              </a:rPr>
              <a:t>, and </a:t>
            </a:r>
            <a:r>
              <a:rPr lang="en-US" sz="1600" b="1" dirty="0">
                <a:latin typeface="Spectral"/>
              </a:rPr>
              <a:t>likes</a:t>
            </a:r>
            <a:r>
              <a:rPr lang="en-US" sz="1600" dirty="0">
                <a:latin typeface="Spectral"/>
              </a:rPr>
              <a:t>.</a:t>
            </a:r>
          </a:p>
          <a:p>
            <a:pPr marL="285750" indent="-285750">
              <a:buFont typeface="Wingdings" panose="05000000000000000000" pitchFamily="2" charset="2"/>
              <a:buChar char="§"/>
            </a:pPr>
            <a:endParaRPr lang="en-US" sz="1200" dirty="0">
              <a:latin typeface="Spectral"/>
            </a:endParaRPr>
          </a:p>
          <a:p>
            <a:r>
              <a:rPr lang="en-US" sz="1400" dirty="0">
                <a:latin typeface="Spectral"/>
              </a:rPr>
              <a:t>Each of these strategies has its own trade-offs in terms of complexity, consistency, and performance.</a:t>
            </a:r>
          </a:p>
          <a:p>
            <a:r>
              <a:rPr lang="en-US" sz="1400" dirty="0">
                <a:latin typeface="Spectral"/>
              </a:rPr>
              <a:t>The best approach often involves a combination of these techniques, tailored to the specific needs and constraints of your application.</a:t>
            </a:r>
          </a:p>
          <a:p>
            <a:pPr marL="285750" indent="-285750">
              <a:buFont typeface="Wingdings" panose="05000000000000000000" pitchFamily="2" charset="2"/>
              <a:buChar char="§"/>
            </a:pPr>
            <a:endParaRPr lang="en-US" sz="1600" dirty="0">
              <a:latin typeface="Spectral"/>
            </a:endParaRPr>
          </a:p>
        </p:txBody>
      </p:sp>
      <p:pic>
        <p:nvPicPr>
          <p:cNvPr id="8" name="Picture 7">
            <a:extLst>
              <a:ext uri="{FF2B5EF4-FFF2-40B4-BE49-F238E27FC236}">
                <a16:creationId xmlns:a16="http://schemas.microsoft.com/office/drawing/2014/main" id="{76CC7722-19AD-2667-6387-A081D531EA59}"/>
              </a:ext>
            </a:extLst>
          </p:cNvPr>
          <p:cNvPicPr>
            <a:picLocks noChangeAspect="1"/>
          </p:cNvPicPr>
          <p:nvPr/>
        </p:nvPicPr>
        <p:blipFill>
          <a:blip r:embed="rId2"/>
          <a:stretch>
            <a:fillRect/>
          </a:stretch>
        </p:blipFill>
        <p:spPr>
          <a:xfrm>
            <a:off x="8302028" y="32894"/>
            <a:ext cx="1996243" cy="1996243"/>
          </a:xfrm>
          <a:prstGeom prst="rect">
            <a:avLst/>
          </a:prstGeom>
        </p:spPr>
      </p:pic>
      <p:pic>
        <p:nvPicPr>
          <p:cNvPr id="10" name="Picture 9">
            <a:extLst>
              <a:ext uri="{FF2B5EF4-FFF2-40B4-BE49-F238E27FC236}">
                <a16:creationId xmlns:a16="http://schemas.microsoft.com/office/drawing/2014/main" id="{22A4E919-4AF0-F6E2-CF0B-BD96944578CF}"/>
              </a:ext>
            </a:extLst>
          </p:cNvPr>
          <p:cNvPicPr>
            <a:picLocks noChangeAspect="1"/>
          </p:cNvPicPr>
          <p:nvPr/>
        </p:nvPicPr>
        <p:blipFill>
          <a:blip r:embed="rId3"/>
          <a:srcRect l="5222" t="6866" r="5063" b="4894"/>
          <a:stretch>
            <a:fillRect/>
          </a:stretch>
        </p:blipFill>
        <p:spPr>
          <a:xfrm>
            <a:off x="7833150" y="2182405"/>
            <a:ext cx="3385763" cy="3050020"/>
          </a:xfrm>
          <a:prstGeom prst="rect">
            <a:avLst/>
          </a:prstGeom>
          <a:ln>
            <a:noFill/>
          </a:ln>
          <a:effectLst>
            <a:softEdge rad="112500"/>
          </a:effectLst>
        </p:spPr>
      </p:pic>
      <p:pic>
        <p:nvPicPr>
          <p:cNvPr id="12" name="Picture 11">
            <a:extLst>
              <a:ext uri="{FF2B5EF4-FFF2-40B4-BE49-F238E27FC236}">
                <a16:creationId xmlns:a16="http://schemas.microsoft.com/office/drawing/2014/main" id="{D82AA8F7-4999-C4F3-558A-5DAB61D6BC11}"/>
              </a:ext>
            </a:extLst>
          </p:cNvPr>
          <p:cNvPicPr>
            <a:picLocks noChangeAspect="1"/>
          </p:cNvPicPr>
          <p:nvPr/>
        </p:nvPicPr>
        <p:blipFill>
          <a:blip r:embed="rId4"/>
          <a:srcRect l="6872" t="13760" r="5693" b="13162"/>
          <a:stretch>
            <a:fillRect/>
          </a:stretch>
        </p:blipFill>
        <p:spPr>
          <a:xfrm>
            <a:off x="7833150" y="5474486"/>
            <a:ext cx="3511143" cy="1350620"/>
          </a:xfrm>
          <a:prstGeom prst="rect">
            <a:avLst/>
          </a:prstGeom>
          <a:ln>
            <a:noFill/>
          </a:ln>
          <a:effectLst>
            <a:softEdge rad="112500"/>
          </a:effectLst>
        </p:spPr>
      </p:pic>
      <p:sp>
        <p:nvSpPr>
          <p:cNvPr id="13" name="Title 4">
            <a:extLst>
              <a:ext uri="{FF2B5EF4-FFF2-40B4-BE49-F238E27FC236}">
                <a16:creationId xmlns:a16="http://schemas.microsoft.com/office/drawing/2014/main" id="{E2BDB3B4-94E5-B79E-561F-1463BBC6ED82}"/>
              </a:ext>
            </a:extLst>
          </p:cNvPr>
          <p:cNvSpPr txBox="1">
            <a:spLocks/>
          </p:cNvSpPr>
          <p:nvPr/>
        </p:nvSpPr>
        <p:spPr>
          <a:xfrm>
            <a:off x="7952339" y="1834431"/>
            <a:ext cx="2914147" cy="45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IN" sz="2000" dirty="0"/>
              <a:t>Normalized Schema</a:t>
            </a:r>
          </a:p>
        </p:txBody>
      </p:sp>
      <p:sp>
        <p:nvSpPr>
          <p:cNvPr id="14" name="Title 4">
            <a:extLst>
              <a:ext uri="{FF2B5EF4-FFF2-40B4-BE49-F238E27FC236}">
                <a16:creationId xmlns:a16="http://schemas.microsoft.com/office/drawing/2014/main" id="{6B38BDD3-A934-6385-C46B-008F4DF723D7}"/>
              </a:ext>
            </a:extLst>
          </p:cNvPr>
          <p:cNvSpPr txBox="1">
            <a:spLocks/>
          </p:cNvSpPr>
          <p:nvPr/>
        </p:nvSpPr>
        <p:spPr>
          <a:xfrm>
            <a:off x="7983274" y="5096203"/>
            <a:ext cx="2914147" cy="453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IN" sz="2000" dirty="0"/>
              <a:t>Denormalized Schema</a:t>
            </a:r>
          </a:p>
        </p:txBody>
      </p:sp>
    </p:spTree>
    <p:extLst>
      <p:ext uri="{BB962C8B-B14F-4D97-AF65-F5344CB8AC3E}">
        <p14:creationId xmlns:p14="http://schemas.microsoft.com/office/powerpoint/2010/main" val="2135176614"/>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3546</TotalTime>
  <Words>1094</Words>
  <Application>Microsoft Office PowerPoint</Application>
  <PresentationFormat>Widescreen</PresentationFormat>
  <Paragraphs>108</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等线</vt:lpstr>
      <vt:lpstr>Abadi</vt:lpstr>
      <vt:lpstr>Arial</vt:lpstr>
      <vt:lpstr>Calibri</vt:lpstr>
      <vt:lpstr>Posterama Text Black</vt:lpstr>
      <vt:lpstr>Posterama Text SemiBold</vt:lpstr>
      <vt:lpstr>Spectral</vt:lpstr>
      <vt:lpstr>Wingdings</vt:lpstr>
      <vt:lpstr>Office 主题​​</vt:lpstr>
      <vt:lpstr>How to Scale a Database ?</vt:lpstr>
      <vt:lpstr>1. Vertical Scaling</vt:lpstr>
      <vt:lpstr>2. Indexing</vt:lpstr>
      <vt:lpstr>3. Sharding</vt:lpstr>
      <vt:lpstr>4. Vertical Partitioning</vt:lpstr>
      <vt:lpstr>5. Caching</vt:lpstr>
      <vt:lpstr>6. Replication</vt:lpstr>
      <vt:lpstr>7. Materialized Views</vt:lpstr>
      <vt:lpstr>8. Data Denormalization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225</cp:revision>
  <dcterms:created xsi:type="dcterms:W3CDTF">2024-08-09T17:51:35Z</dcterms:created>
  <dcterms:modified xsi:type="dcterms:W3CDTF">2025-07-10T08:34:43Z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